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66" r:id="rId4"/>
    <p:sldId id="268" r:id="rId5"/>
    <p:sldId id="273" r:id="rId6"/>
    <p:sldId id="272" r:id="rId7"/>
    <p:sldId id="269" r:id="rId8"/>
    <p:sldId id="267" r:id="rId9"/>
    <p:sldId id="279" r:id="rId10"/>
    <p:sldId id="258" r:id="rId11"/>
    <p:sldId id="262" r:id="rId12"/>
    <p:sldId id="280"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F2B26EE-73CD-47A7-AF4B-29567BF90DC1}" type="datetimeFigureOut">
              <a:rPr lang="en-GB" smtClean="0"/>
              <a:t>07/02/2022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C2CDB8-39A9-458F-A3CE-5B7BFA418A1F}" type="slidenum">
              <a:rPr lang="en-GB" smtClean="0"/>
              <a:t>‹#›</a:t>
            </a:fld>
            <a:endParaRPr lang="en-GB"/>
          </a:p>
        </p:txBody>
      </p:sp>
    </p:spTree>
    <p:extLst>
      <p:ext uri="{BB962C8B-B14F-4D97-AF65-F5344CB8AC3E}">
        <p14:creationId xmlns:p14="http://schemas.microsoft.com/office/powerpoint/2010/main" val="3044915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2B26EE-73CD-47A7-AF4B-29567BF90DC1}" type="datetimeFigureOut">
              <a:rPr lang="en-GB" smtClean="0"/>
              <a:t>07/02/2022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C2CDB8-39A9-458F-A3CE-5B7BFA418A1F}" type="slidenum">
              <a:rPr lang="en-GB" smtClean="0"/>
              <a:t>‹#›</a:t>
            </a:fld>
            <a:endParaRPr lang="en-GB"/>
          </a:p>
        </p:txBody>
      </p:sp>
    </p:spTree>
    <p:extLst>
      <p:ext uri="{BB962C8B-B14F-4D97-AF65-F5344CB8AC3E}">
        <p14:creationId xmlns:p14="http://schemas.microsoft.com/office/powerpoint/2010/main" val="176767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2B26EE-73CD-47A7-AF4B-29567BF90DC1}" type="datetimeFigureOut">
              <a:rPr lang="en-GB" smtClean="0"/>
              <a:t>07/02/2022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C2CDB8-39A9-458F-A3CE-5B7BFA418A1F}" type="slidenum">
              <a:rPr lang="en-GB" smtClean="0"/>
              <a:t>‹#›</a:t>
            </a:fld>
            <a:endParaRPr lang="en-GB"/>
          </a:p>
        </p:txBody>
      </p:sp>
    </p:spTree>
    <p:extLst>
      <p:ext uri="{BB962C8B-B14F-4D97-AF65-F5344CB8AC3E}">
        <p14:creationId xmlns:p14="http://schemas.microsoft.com/office/powerpoint/2010/main" val="4030857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2B26EE-73CD-47A7-AF4B-29567BF90DC1}" type="datetimeFigureOut">
              <a:rPr lang="en-GB" smtClean="0"/>
              <a:t>07/02/2022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C2CDB8-39A9-458F-A3CE-5B7BFA418A1F}" type="slidenum">
              <a:rPr lang="en-GB" smtClean="0"/>
              <a:t>‹#›</a:t>
            </a:fld>
            <a:endParaRPr lang="en-GB"/>
          </a:p>
        </p:txBody>
      </p:sp>
    </p:spTree>
    <p:extLst>
      <p:ext uri="{BB962C8B-B14F-4D97-AF65-F5344CB8AC3E}">
        <p14:creationId xmlns:p14="http://schemas.microsoft.com/office/powerpoint/2010/main" val="1528719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F2B26EE-73CD-47A7-AF4B-29567BF90DC1}" type="datetimeFigureOut">
              <a:rPr lang="en-GB" smtClean="0"/>
              <a:t>07/02/2022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C2CDB8-39A9-458F-A3CE-5B7BFA418A1F}" type="slidenum">
              <a:rPr lang="en-GB" smtClean="0"/>
              <a:t>‹#›</a:t>
            </a:fld>
            <a:endParaRPr lang="en-GB"/>
          </a:p>
        </p:txBody>
      </p:sp>
    </p:spTree>
    <p:extLst>
      <p:ext uri="{BB962C8B-B14F-4D97-AF65-F5344CB8AC3E}">
        <p14:creationId xmlns:p14="http://schemas.microsoft.com/office/powerpoint/2010/main" val="3131753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F2B26EE-73CD-47A7-AF4B-29567BF90DC1}" type="datetimeFigureOut">
              <a:rPr lang="en-GB" smtClean="0"/>
              <a:t>07/02/2022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C2CDB8-39A9-458F-A3CE-5B7BFA418A1F}" type="slidenum">
              <a:rPr lang="en-GB" smtClean="0"/>
              <a:t>‹#›</a:t>
            </a:fld>
            <a:endParaRPr lang="en-GB"/>
          </a:p>
        </p:txBody>
      </p:sp>
    </p:spTree>
    <p:extLst>
      <p:ext uri="{BB962C8B-B14F-4D97-AF65-F5344CB8AC3E}">
        <p14:creationId xmlns:p14="http://schemas.microsoft.com/office/powerpoint/2010/main" val="2997296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F2B26EE-73CD-47A7-AF4B-29567BF90DC1}" type="datetimeFigureOut">
              <a:rPr lang="en-GB" smtClean="0"/>
              <a:t>07/02/2022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C2CDB8-39A9-458F-A3CE-5B7BFA418A1F}" type="slidenum">
              <a:rPr lang="en-GB" smtClean="0"/>
              <a:t>‹#›</a:t>
            </a:fld>
            <a:endParaRPr lang="en-GB"/>
          </a:p>
        </p:txBody>
      </p:sp>
    </p:spTree>
    <p:extLst>
      <p:ext uri="{BB962C8B-B14F-4D97-AF65-F5344CB8AC3E}">
        <p14:creationId xmlns:p14="http://schemas.microsoft.com/office/powerpoint/2010/main" val="2073749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F2B26EE-73CD-47A7-AF4B-29567BF90DC1}" type="datetimeFigureOut">
              <a:rPr lang="en-GB" smtClean="0"/>
              <a:t>07/02/2022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C2CDB8-39A9-458F-A3CE-5B7BFA418A1F}" type="slidenum">
              <a:rPr lang="en-GB" smtClean="0"/>
              <a:t>‹#›</a:t>
            </a:fld>
            <a:endParaRPr lang="en-GB"/>
          </a:p>
        </p:txBody>
      </p:sp>
    </p:spTree>
    <p:extLst>
      <p:ext uri="{BB962C8B-B14F-4D97-AF65-F5344CB8AC3E}">
        <p14:creationId xmlns:p14="http://schemas.microsoft.com/office/powerpoint/2010/main" val="32474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B26EE-73CD-47A7-AF4B-29567BF90DC1}" type="datetimeFigureOut">
              <a:rPr lang="en-GB" smtClean="0"/>
              <a:t>07/02/2022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C2CDB8-39A9-458F-A3CE-5B7BFA418A1F}" type="slidenum">
              <a:rPr lang="en-GB" smtClean="0"/>
              <a:t>‹#›</a:t>
            </a:fld>
            <a:endParaRPr lang="en-GB"/>
          </a:p>
        </p:txBody>
      </p:sp>
    </p:spTree>
    <p:extLst>
      <p:ext uri="{BB962C8B-B14F-4D97-AF65-F5344CB8AC3E}">
        <p14:creationId xmlns:p14="http://schemas.microsoft.com/office/powerpoint/2010/main" val="3767471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2B26EE-73CD-47A7-AF4B-29567BF90DC1}" type="datetimeFigureOut">
              <a:rPr lang="en-GB" smtClean="0"/>
              <a:t>07/02/2022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C2CDB8-39A9-458F-A3CE-5B7BFA418A1F}" type="slidenum">
              <a:rPr lang="en-GB" smtClean="0"/>
              <a:t>‹#›</a:t>
            </a:fld>
            <a:endParaRPr lang="en-GB"/>
          </a:p>
        </p:txBody>
      </p:sp>
    </p:spTree>
    <p:extLst>
      <p:ext uri="{BB962C8B-B14F-4D97-AF65-F5344CB8AC3E}">
        <p14:creationId xmlns:p14="http://schemas.microsoft.com/office/powerpoint/2010/main" val="1535645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2B26EE-73CD-47A7-AF4B-29567BF90DC1}" type="datetimeFigureOut">
              <a:rPr lang="en-GB" smtClean="0"/>
              <a:t>07/02/2022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C2CDB8-39A9-458F-A3CE-5B7BFA418A1F}" type="slidenum">
              <a:rPr lang="en-GB" smtClean="0"/>
              <a:t>‹#›</a:t>
            </a:fld>
            <a:endParaRPr lang="en-GB"/>
          </a:p>
        </p:txBody>
      </p:sp>
    </p:spTree>
    <p:extLst>
      <p:ext uri="{BB962C8B-B14F-4D97-AF65-F5344CB8AC3E}">
        <p14:creationId xmlns:p14="http://schemas.microsoft.com/office/powerpoint/2010/main" val="3329056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alpha val="5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B26EE-73CD-47A7-AF4B-29567BF90DC1}" type="datetimeFigureOut">
              <a:rPr lang="en-GB" smtClean="0"/>
              <a:t>07/02/2022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2CDB8-39A9-458F-A3CE-5B7BFA418A1F}" type="slidenum">
              <a:rPr lang="en-GB" smtClean="0"/>
              <a:t>‹#›</a:t>
            </a:fld>
            <a:endParaRPr lang="en-GB"/>
          </a:p>
        </p:txBody>
      </p:sp>
    </p:spTree>
    <p:extLst>
      <p:ext uri="{BB962C8B-B14F-4D97-AF65-F5344CB8AC3E}">
        <p14:creationId xmlns:p14="http://schemas.microsoft.com/office/powerpoint/2010/main" val="2723463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90047" y="309375"/>
            <a:ext cx="5334000" cy="2362107"/>
          </a:xfrm>
        </p:spPr>
        <p:txBody>
          <a:bodyPr>
            <a:normAutofit/>
          </a:bodyPr>
          <a:lstStyle/>
          <a:p>
            <a:r>
              <a:rPr lang="en-GB" dirty="0" smtClean="0">
                <a:latin typeface="Freestyle Script" panose="030804020302050B0404" pitchFamily="66" charset="0"/>
              </a:rPr>
              <a:t>We are a Rights Respecting School</a:t>
            </a:r>
            <a:endParaRPr lang="en-GB" dirty="0">
              <a:latin typeface="Freestyle Script" panose="030804020302050B0404" pitchFamily="66" charset="0"/>
            </a:endParaRPr>
          </a:p>
        </p:txBody>
      </p:sp>
      <p:sp>
        <p:nvSpPr>
          <p:cNvPr id="3" name="Subtitle 2"/>
          <p:cNvSpPr>
            <a:spLocks noGrp="1"/>
          </p:cNvSpPr>
          <p:nvPr>
            <p:ph type="subTitle" idx="1"/>
          </p:nvPr>
        </p:nvSpPr>
        <p:spPr/>
        <p:txBody>
          <a:bodyPr>
            <a:noAutofit/>
          </a:bodyPr>
          <a:lstStyle/>
          <a:p>
            <a:r>
              <a:rPr lang="en-GB" sz="3200" dirty="0" smtClean="0">
                <a:latin typeface="MV Boli" panose="02000500030200090000" pitchFamily="2" charset="0"/>
                <a:cs typeface="MV Boli" panose="02000500030200090000" pitchFamily="2" charset="0"/>
              </a:rPr>
              <a:t>Oakwood School &amp; Assessment Centre, </a:t>
            </a:r>
          </a:p>
          <a:p>
            <a:r>
              <a:rPr lang="en-GB" sz="3200" dirty="0" smtClean="0">
                <a:latin typeface="MV Boli" panose="02000500030200090000" pitchFamily="2" charset="0"/>
                <a:cs typeface="MV Boli" panose="02000500030200090000" pitchFamily="2" charset="0"/>
              </a:rPr>
              <a:t>Belfast</a:t>
            </a:r>
          </a:p>
          <a:p>
            <a:endParaRPr lang="en-GB" sz="3200" dirty="0">
              <a:latin typeface="MV Boli" panose="02000500030200090000" pitchFamily="2" charset="0"/>
              <a:cs typeface="MV Boli" panose="02000500030200090000" pitchFamily="2" charset="0"/>
            </a:endParaRPr>
          </a:p>
        </p:txBody>
      </p:sp>
      <p:pic>
        <p:nvPicPr>
          <p:cNvPr id="1026" name="Picture 2" descr="https://www.unicef.org.uk/rights-respecting-schools/wp-content/uploads/sites/4/2016/08/square_logo-x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47" y="714703"/>
            <a:ext cx="2314356" cy="1893564"/>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3168" t="10168" r="61585" b="64128"/>
          <a:stretch/>
        </p:blipFill>
        <p:spPr>
          <a:xfrm>
            <a:off x="8994628" y="309375"/>
            <a:ext cx="2766447" cy="2914890"/>
          </a:xfrm>
          <a:prstGeom prst="rect">
            <a:avLst/>
          </a:prstGeom>
        </p:spPr>
      </p:pic>
    </p:spTree>
    <p:extLst>
      <p:ext uri="{BB962C8B-B14F-4D97-AF65-F5344CB8AC3E}">
        <p14:creationId xmlns:p14="http://schemas.microsoft.com/office/powerpoint/2010/main" val="1644817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OUr School Charter.pdf - Adobe Acrobat Reader DC (32-bit)"/>
          <p:cNvPicPr>
            <a:picLocks noGrp="1" noChangeAspect="1"/>
          </p:cNvPicPr>
          <p:nvPr>
            <p:ph idx="1"/>
          </p:nvPr>
        </p:nvPicPr>
        <p:blipFill rotWithShape="1">
          <a:blip r:embed="rId2">
            <a:extLst>
              <a:ext uri="{28A0092B-C50C-407E-A947-70E740481C1C}">
                <a14:useLocalDpi xmlns:a14="http://schemas.microsoft.com/office/drawing/2010/main" val="0"/>
              </a:ext>
            </a:extLst>
          </a:blip>
          <a:srcRect l="10588" t="24931" r="26170" b="10568"/>
          <a:stretch/>
        </p:blipFill>
        <p:spPr>
          <a:xfrm>
            <a:off x="1496772" y="1164020"/>
            <a:ext cx="9198456" cy="5085678"/>
          </a:xfrm>
        </p:spPr>
      </p:pic>
      <p:sp>
        <p:nvSpPr>
          <p:cNvPr id="9" name="Title 1"/>
          <p:cNvSpPr>
            <a:spLocks noGrp="1"/>
          </p:cNvSpPr>
          <p:nvPr>
            <p:ph type="title"/>
          </p:nvPr>
        </p:nvSpPr>
        <p:spPr>
          <a:xfrm>
            <a:off x="838200" y="365126"/>
            <a:ext cx="10515600" cy="580806"/>
          </a:xfrm>
        </p:spPr>
        <p:txBody>
          <a:bodyPr>
            <a:normAutofit fontScale="90000"/>
          </a:bodyPr>
          <a:lstStyle/>
          <a:p>
            <a:r>
              <a:rPr lang="en-GB" sz="3200" dirty="0" smtClean="0">
                <a:latin typeface="MV Boli" panose="02000500030200090000" pitchFamily="2" charset="0"/>
                <a:cs typeface="MV Boli" panose="02000500030200090000" pitchFamily="2" charset="0"/>
              </a:rPr>
              <a:t>Our School Charter</a:t>
            </a:r>
            <a:r>
              <a:rPr lang="en-GB" sz="2000" dirty="0" smtClean="0">
                <a:latin typeface="MV Boli" panose="02000500030200090000" pitchFamily="2" charset="0"/>
                <a:cs typeface="MV Boli" panose="02000500030200090000" pitchFamily="2" charset="0"/>
              </a:rPr>
              <a:t>; Our charter was discussed and agreed upon during a staff meeting.  </a:t>
            </a:r>
            <a:r>
              <a:rPr lang="en-GB" sz="2000" dirty="0">
                <a:latin typeface="MV Boli" panose="02000500030200090000" pitchFamily="2" charset="0"/>
                <a:cs typeface="MV Boli" panose="02000500030200090000" pitchFamily="2" charset="0"/>
              </a:rPr>
              <a:t>T</a:t>
            </a:r>
            <a:r>
              <a:rPr lang="en-GB" sz="2000" dirty="0" smtClean="0">
                <a:latin typeface="MV Boli" panose="02000500030200090000" pitchFamily="2" charset="0"/>
                <a:cs typeface="MV Boli" panose="02000500030200090000" pitchFamily="2" charset="0"/>
              </a:rPr>
              <a:t>his is displayed in every classroom and office</a:t>
            </a:r>
            <a:r>
              <a:rPr lang="en-GB" sz="2000" dirty="0">
                <a:latin typeface="MV Boli" panose="02000500030200090000" pitchFamily="2" charset="0"/>
                <a:cs typeface="MV Boli" panose="02000500030200090000" pitchFamily="2" charset="0"/>
              </a:rPr>
              <a:t> </a:t>
            </a:r>
            <a:r>
              <a:rPr lang="en-GB" sz="2000" dirty="0" smtClean="0">
                <a:latin typeface="MV Boli" panose="02000500030200090000" pitchFamily="2" charset="0"/>
                <a:cs typeface="MV Boli" panose="02000500030200090000" pitchFamily="2" charset="0"/>
              </a:rPr>
              <a:t>in school. </a:t>
            </a:r>
            <a:endParaRPr lang="en-GB" sz="2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278045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234" y="523971"/>
            <a:ext cx="7391400" cy="1746263"/>
          </a:xfrm>
        </p:spPr>
        <p:txBody>
          <a:bodyPr>
            <a:normAutofit/>
          </a:bodyPr>
          <a:lstStyle/>
          <a:p>
            <a:pPr marL="0" indent="0">
              <a:buNone/>
            </a:pPr>
            <a:r>
              <a:rPr lang="en-GB" sz="2000" dirty="0" smtClean="0">
                <a:latin typeface="MV Boli" panose="02000500030200090000" pitchFamily="2" charset="0"/>
                <a:cs typeface="MV Boli" panose="02000500030200090000" pitchFamily="2" charset="0"/>
              </a:rPr>
              <a:t>We use the book “You be You” in school to show our pupils how we all are values for who we are and that we all belong to the same school. All our pupils and members of staff have decorated their own unique pebble which has been added to our display. </a:t>
            </a:r>
            <a:endParaRPr lang="en-GB" sz="2000" dirty="0">
              <a:latin typeface="MV Boli" panose="02000500030200090000" pitchFamily="2" charset="0"/>
              <a:cs typeface="MV Boli" panose="02000500030200090000" pitchFamily="2"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2682"/>
          <a:stretch/>
        </p:blipFill>
        <p:spPr>
          <a:xfrm>
            <a:off x="498756" y="147146"/>
            <a:ext cx="2906595" cy="255249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860138" y="1065736"/>
            <a:ext cx="1694421" cy="388094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443034" y="2539533"/>
            <a:ext cx="1653967" cy="365234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254" t="5981" b="2623"/>
          <a:stretch/>
        </p:blipFill>
        <p:spPr>
          <a:xfrm>
            <a:off x="4288221" y="4855779"/>
            <a:ext cx="4065310" cy="178654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4217" y="3367420"/>
            <a:ext cx="2701837" cy="2357348"/>
          </a:xfrm>
          <a:prstGeom prst="rect">
            <a:avLst/>
          </a:prstGeom>
        </p:spPr>
      </p:pic>
    </p:spTree>
    <p:extLst>
      <p:ext uri="{BB962C8B-B14F-4D97-AF65-F5344CB8AC3E}">
        <p14:creationId xmlns:p14="http://schemas.microsoft.com/office/powerpoint/2010/main" val="2471618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407" y="226629"/>
            <a:ext cx="4007069" cy="30053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3993" y="226629"/>
            <a:ext cx="4014076" cy="301055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407" y="3531475"/>
            <a:ext cx="4007069" cy="300530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3993" y="3526220"/>
            <a:ext cx="4014076" cy="3010557"/>
          </a:xfrm>
          <a:prstGeom prst="rect">
            <a:avLst/>
          </a:prstGeom>
        </p:spPr>
      </p:pic>
      <p:sp>
        <p:nvSpPr>
          <p:cNvPr id="7" name="TextBox 6"/>
          <p:cNvSpPr txBox="1"/>
          <p:nvPr/>
        </p:nvSpPr>
        <p:spPr>
          <a:xfrm>
            <a:off x="5234152" y="1114097"/>
            <a:ext cx="1292772" cy="369332"/>
          </a:xfrm>
          <a:prstGeom prst="rect">
            <a:avLst/>
          </a:prstGeom>
          <a:noFill/>
        </p:spPr>
        <p:txBody>
          <a:bodyPr wrap="square" rtlCol="0">
            <a:spAutoFit/>
          </a:bodyPr>
          <a:lstStyle/>
          <a:p>
            <a:r>
              <a:rPr lang="en-GB" dirty="0" smtClean="0">
                <a:latin typeface="MV Boli" panose="02000500030200090000" pitchFamily="2" charset="0"/>
                <a:cs typeface="MV Boli" panose="02000500030200090000" pitchFamily="2" charset="0"/>
              </a:rPr>
              <a:t>Our fish</a:t>
            </a:r>
            <a:endParaRPr lang="en-GB"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1403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03" t="1929" r="1849" b="5482"/>
          <a:stretch/>
        </p:blipFill>
        <p:spPr>
          <a:xfrm rot="19973066">
            <a:off x="604935" y="779968"/>
            <a:ext cx="3135493" cy="225758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89" t="6655" r="4330" b="9424"/>
          <a:stretch/>
        </p:blipFill>
        <p:spPr>
          <a:xfrm rot="1643339">
            <a:off x="7454158" y="763765"/>
            <a:ext cx="3991299" cy="2752853"/>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729" r="8007" b="8809"/>
          <a:stretch/>
        </p:blipFill>
        <p:spPr>
          <a:xfrm>
            <a:off x="2692999" y="2929695"/>
            <a:ext cx="5147719" cy="3739119"/>
          </a:xfrm>
          <a:prstGeom prst="rect">
            <a:avLst/>
          </a:prstGeom>
        </p:spPr>
      </p:pic>
    </p:spTree>
    <p:extLst>
      <p:ext uri="{BB962C8B-B14F-4D97-AF65-F5344CB8AC3E}">
        <p14:creationId xmlns:p14="http://schemas.microsoft.com/office/powerpoint/2010/main" val="931854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6449"/>
            <a:ext cx="10515600" cy="1325563"/>
          </a:xfrm>
        </p:spPr>
        <p:txBody>
          <a:bodyPr>
            <a:normAutofit/>
          </a:bodyPr>
          <a:lstStyle/>
          <a:p>
            <a:r>
              <a:rPr lang="en-GB" sz="4000" dirty="0" smtClean="0">
                <a:latin typeface="MV Boli" panose="02000500030200090000" pitchFamily="2" charset="0"/>
                <a:cs typeface="MV Boli" panose="02000500030200090000" pitchFamily="2" charset="0"/>
              </a:rPr>
              <a:t>Our Rights:</a:t>
            </a:r>
            <a:endParaRPr lang="en-GB" sz="4000"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838200" y="1373680"/>
            <a:ext cx="10515600" cy="4785382"/>
          </a:xfrm>
        </p:spPr>
        <p:txBody>
          <a:bodyPr>
            <a:normAutofit fontScale="77500" lnSpcReduction="20000"/>
          </a:bodyPr>
          <a:lstStyle/>
          <a:p>
            <a:r>
              <a:rPr lang="en-GB" sz="2200" dirty="0" smtClean="0">
                <a:latin typeface="MV Boli" panose="02000500030200090000" pitchFamily="2" charset="0"/>
                <a:cs typeface="MV Boli" panose="02000500030200090000" pitchFamily="2" charset="0"/>
              </a:rPr>
              <a:t>At Oakwood </a:t>
            </a:r>
            <a:r>
              <a:rPr lang="en-GB" sz="2200" dirty="0">
                <a:latin typeface="MV Boli" panose="02000500030200090000" pitchFamily="2" charset="0"/>
                <a:cs typeface="MV Boli" panose="02000500030200090000" pitchFamily="2" charset="0"/>
              </a:rPr>
              <a:t>Everything is done in the best interests of the child.  Article 3</a:t>
            </a:r>
          </a:p>
          <a:p>
            <a:r>
              <a:rPr lang="en-GB" sz="2200" dirty="0">
                <a:latin typeface="MV Boli" panose="02000500030200090000" pitchFamily="2" charset="0"/>
                <a:cs typeface="MV Boli" panose="02000500030200090000" pitchFamily="2" charset="0"/>
              </a:rPr>
              <a:t>“I have the right to be heard” Article 12</a:t>
            </a:r>
          </a:p>
          <a:p>
            <a:r>
              <a:rPr lang="en-GB" sz="2200" dirty="0">
                <a:latin typeface="MV Boli" panose="02000500030200090000" pitchFamily="2" charset="0"/>
                <a:cs typeface="MV Boli" panose="02000500030200090000" pitchFamily="2" charset="0"/>
              </a:rPr>
              <a:t>“I have the right to my own opinion” Article 13</a:t>
            </a:r>
          </a:p>
          <a:p>
            <a:r>
              <a:rPr lang="en-GB" sz="2200" dirty="0">
                <a:latin typeface="MV Boli" panose="02000500030200090000" pitchFamily="2" charset="0"/>
                <a:cs typeface="MV Boli" panose="02000500030200090000" pitchFamily="2" charset="0"/>
              </a:rPr>
              <a:t>“I have the right to my own beliefs” Article 14</a:t>
            </a:r>
          </a:p>
          <a:p>
            <a:r>
              <a:rPr lang="en-GB" sz="2200" dirty="0">
                <a:latin typeface="MV Boli" panose="02000500030200090000" pitchFamily="2" charset="0"/>
                <a:cs typeface="MV Boli" panose="02000500030200090000" pitchFamily="2" charset="0"/>
              </a:rPr>
              <a:t>“I have the right to have friends” Article 15</a:t>
            </a:r>
          </a:p>
          <a:p>
            <a:r>
              <a:rPr lang="en-GB" sz="2200" dirty="0">
                <a:latin typeface="MV Boli" panose="02000500030200090000" pitchFamily="2" charset="0"/>
                <a:cs typeface="MV Boli" panose="02000500030200090000" pitchFamily="2" charset="0"/>
              </a:rPr>
              <a:t>“I have the right to privacy” Article 16</a:t>
            </a:r>
          </a:p>
          <a:p>
            <a:r>
              <a:rPr lang="en-GB" sz="2200" dirty="0">
                <a:latin typeface="MV Boli" panose="02000500030200090000" pitchFamily="2" charset="0"/>
                <a:cs typeface="MV Boli" panose="02000500030200090000" pitchFamily="2" charset="0"/>
              </a:rPr>
              <a:t>“I have the right to be safe” Article 19</a:t>
            </a:r>
          </a:p>
          <a:p>
            <a:r>
              <a:rPr lang="en-GB" sz="2200" dirty="0">
                <a:latin typeface="MV Boli" panose="02000500030200090000" pitchFamily="2" charset="0"/>
                <a:cs typeface="MV Boli" panose="02000500030200090000" pitchFamily="2" charset="0"/>
              </a:rPr>
              <a:t>“I have the right to protection” Article 22 (refugee children)</a:t>
            </a:r>
          </a:p>
          <a:p>
            <a:r>
              <a:rPr lang="en-GB" sz="2200" dirty="0">
                <a:latin typeface="MV Boli" panose="02000500030200090000" pitchFamily="2" charset="0"/>
                <a:cs typeface="MV Boli" panose="02000500030200090000" pitchFamily="2" charset="0"/>
              </a:rPr>
              <a:t>“I have the right to whatever I need to enable me to live my life to it’s fullest” Article 23</a:t>
            </a:r>
          </a:p>
          <a:p>
            <a:r>
              <a:rPr lang="en-GB" sz="2200" dirty="0">
                <a:latin typeface="MV Boli" panose="02000500030200090000" pitchFamily="2" charset="0"/>
                <a:cs typeface="MV Boli" panose="02000500030200090000" pitchFamily="2" charset="0"/>
              </a:rPr>
              <a:t>“I have the right to be healthy” Article 24</a:t>
            </a:r>
          </a:p>
          <a:p>
            <a:r>
              <a:rPr lang="en-GB" sz="2200" dirty="0">
                <a:latin typeface="MV Boli" panose="02000500030200090000" pitchFamily="2" charset="0"/>
                <a:cs typeface="MV Boli" panose="02000500030200090000" pitchFamily="2" charset="0"/>
              </a:rPr>
              <a:t>“I have the right to an education” Article 28</a:t>
            </a:r>
          </a:p>
          <a:p>
            <a:r>
              <a:rPr lang="en-GB" sz="2200" dirty="0">
                <a:latin typeface="MV Boli" panose="02000500030200090000" pitchFamily="2" charset="0"/>
                <a:cs typeface="MV Boli" panose="02000500030200090000" pitchFamily="2" charset="0"/>
              </a:rPr>
              <a:t>“</a:t>
            </a:r>
            <a:r>
              <a:rPr lang="en-GB" sz="2200" dirty="0" smtClean="0">
                <a:latin typeface="MV Boli" panose="02000500030200090000" pitchFamily="2" charset="0"/>
                <a:cs typeface="MV Boli" panose="02000500030200090000" pitchFamily="2" charset="0"/>
              </a:rPr>
              <a:t>I have the right to an education that meets my personal needs and interests, enabling me to meet my full potential” </a:t>
            </a:r>
            <a:r>
              <a:rPr lang="en-GB" sz="2200" dirty="0">
                <a:latin typeface="MV Boli" panose="02000500030200090000" pitchFamily="2" charset="0"/>
                <a:cs typeface="MV Boli" panose="02000500030200090000" pitchFamily="2" charset="0"/>
              </a:rPr>
              <a:t>Article 29</a:t>
            </a:r>
          </a:p>
          <a:p>
            <a:r>
              <a:rPr lang="en-GB" sz="2200" dirty="0">
                <a:latin typeface="MV Boli" panose="02000500030200090000" pitchFamily="2" charset="0"/>
                <a:cs typeface="MV Boli" panose="02000500030200090000" pitchFamily="2" charset="0"/>
              </a:rPr>
              <a:t>“I have the right to be me” Article 30 (children from minority groups)</a:t>
            </a:r>
          </a:p>
          <a:p>
            <a:r>
              <a:rPr lang="en-GB" sz="2200" dirty="0">
                <a:latin typeface="MV Boli" panose="02000500030200090000" pitchFamily="2" charset="0"/>
                <a:cs typeface="MV Boli" panose="02000500030200090000" pitchFamily="2" charset="0"/>
              </a:rPr>
              <a:t>“I have the right to play” Article 31.  </a:t>
            </a:r>
            <a:r>
              <a:rPr lang="en-GB" sz="2200" dirty="0" smtClean="0">
                <a:latin typeface="MV Boli" panose="02000500030200090000" pitchFamily="2" charset="0"/>
                <a:cs typeface="MV Boli" panose="02000500030200090000" pitchFamily="2" charset="0"/>
              </a:rPr>
              <a:t>(What constitutes play is determined </a:t>
            </a:r>
            <a:r>
              <a:rPr lang="en-GB" sz="2200" dirty="0">
                <a:latin typeface="MV Boli" panose="02000500030200090000" pitchFamily="2" charset="0"/>
                <a:cs typeface="MV Boli" panose="02000500030200090000" pitchFamily="2" charset="0"/>
              </a:rPr>
              <a:t>b</a:t>
            </a:r>
            <a:r>
              <a:rPr lang="en-GB" sz="2200" dirty="0" smtClean="0">
                <a:latin typeface="MV Boli" panose="02000500030200090000" pitchFamily="2" charset="0"/>
                <a:cs typeface="MV Boli" panose="02000500030200090000" pitchFamily="2" charset="0"/>
              </a:rPr>
              <a:t>y the child)</a:t>
            </a:r>
            <a:endParaRPr lang="en-GB" sz="2200" dirty="0">
              <a:latin typeface="MV Boli" panose="02000500030200090000" pitchFamily="2" charset="0"/>
              <a:cs typeface="MV Boli" panose="02000500030200090000" pitchFamily="2" charset="0"/>
            </a:endParaRPr>
          </a:p>
          <a:p>
            <a:endParaRPr lang="en-GB" sz="2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2177203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332" y="451944"/>
            <a:ext cx="3932237" cy="691055"/>
          </a:xfrm>
        </p:spPr>
        <p:txBody>
          <a:bodyPr/>
          <a:lstStyle/>
          <a:p>
            <a:r>
              <a:rPr lang="en-GB" dirty="0" smtClean="0">
                <a:latin typeface="MV Boli" panose="02000500030200090000" pitchFamily="2" charset="0"/>
                <a:cs typeface="MV Boli" panose="02000500030200090000" pitchFamily="2" charset="0"/>
              </a:rPr>
              <a:t>RRSA at Oakwood</a:t>
            </a:r>
            <a:endParaRPr lang="en-GB" dirty="0">
              <a:latin typeface="MV Boli" panose="02000500030200090000" pitchFamily="2" charset="0"/>
              <a:cs typeface="MV Boli" panose="02000500030200090000" pitchFamily="2"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119187"/>
            <a:ext cx="6172200" cy="4610100"/>
          </a:xfrm>
        </p:spPr>
      </p:pic>
      <p:sp>
        <p:nvSpPr>
          <p:cNvPr id="4" name="Text Placeholder 3"/>
          <p:cNvSpPr>
            <a:spLocks noGrp="1"/>
          </p:cNvSpPr>
          <p:nvPr>
            <p:ph type="body" sz="half" idx="2"/>
          </p:nvPr>
        </p:nvSpPr>
        <p:spPr>
          <a:xfrm>
            <a:off x="377332" y="1576553"/>
            <a:ext cx="4257018" cy="1912882"/>
          </a:xfrm>
        </p:spPr>
        <p:txBody>
          <a:bodyPr/>
          <a:lstStyle/>
          <a:p>
            <a:r>
              <a:rPr lang="en-GB" dirty="0" smtClean="0">
                <a:latin typeface="MV Boli" panose="02000500030200090000" pitchFamily="2" charset="0"/>
                <a:cs typeface="MV Boli" panose="02000500030200090000" pitchFamily="2" charset="0"/>
              </a:rPr>
              <a:t>Pupils who attend Oakwood do not yet have the awareness that they have Rights and how these translate to their everyday lives. It is the responsibility of all the staff in our school to be fully aware of our Children’s rights and to ensure these are fully protected at all times in school. </a:t>
            </a:r>
            <a:endParaRPr lang="en-GB" dirty="0">
              <a:latin typeface="MV Boli" panose="02000500030200090000" pitchFamily="2" charset="0"/>
              <a:cs typeface="MV Boli" panose="0200050003020009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853" y="3756597"/>
            <a:ext cx="3378348" cy="2523334"/>
          </a:xfrm>
          <a:prstGeom prst="rect">
            <a:avLst/>
          </a:prstGeom>
        </p:spPr>
      </p:pic>
    </p:spTree>
    <p:extLst>
      <p:ext uri="{BB962C8B-B14F-4D97-AF65-F5344CB8AC3E}">
        <p14:creationId xmlns:p14="http://schemas.microsoft.com/office/powerpoint/2010/main" val="187204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latin typeface="MV Boli" panose="02000500030200090000" pitchFamily="2" charset="0"/>
                <a:cs typeface="MV Boli" panose="02000500030200090000" pitchFamily="2" charset="0"/>
              </a:rPr>
              <a:t>“I </a:t>
            </a:r>
            <a:r>
              <a:rPr lang="en-GB" dirty="0">
                <a:latin typeface="MV Boli" panose="02000500030200090000" pitchFamily="2" charset="0"/>
                <a:cs typeface="MV Boli" panose="02000500030200090000" pitchFamily="2" charset="0"/>
              </a:rPr>
              <a:t>have the right to be heard” Article 12</a:t>
            </a:r>
            <a:br>
              <a:rPr lang="en-GB" dirty="0">
                <a:latin typeface="MV Boli" panose="02000500030200090000" pitchFamily="2" charset="0"/>
                <a:cs typeface="MV Boli" panose="02000500030200090000" pitchFamily="2" charset="0"/>
              </a:rPr>
            </a:br>
            <a:endParaRPr lang="en-GB"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02913" y="1662621"/>
            <a:ext cx="2907968" cy="2172001"/>
          </a:xfr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090050" y="3980727"/>
            <a:ext cx="2908189" cy="2181142"/>
          </a:xfrm>
          <a:prstGeom prst="rect">
            <a:avLst/>
          </a:prstGeom>
        </p:spPr>
      </p:pic>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rot="5400000">
            <a:off x="8663206" y="1662649"/>
            <a:ext cx="2908189" cy="2172165"/>
          </a:xfr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968780" y="3971865"/>
            <a:ext cx="2918318" cy="218873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0331" y="1027906"/>
            <a:ext cx="2975467" cy="2231600"/>
          </a:xfrm>
          <a:prstGeom prst="rect">
            <a:avLst/>
          </a:prstGeom>
        </p:spPr>
      </p:pic>
    </p:spTree>
    <p:extLst>
      <p:ext uri="{BB962C8B-B14F-4D97-AF65-F5344CB8AC3E}">
        <p14:creationId xmlns:p14="http://schemas.microsoft.com/office/powerpoint/2010/main" val="465384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0800000">
            <a:off x="567559" y="4267200"/>
            <a:ext cx="2810824" cy="2108118"/>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0800000">
            <a:off x="8681199" y="1292772"/>
            <a:ext cx="2810824" cy="2108118"/>
          </a:xfrm>
        </p:spPr>
      </p:pic>
      <p:sp>
        <p:nvSpPr>
          <p:cNvPr id="5" name="Title 1"/>
          <p:cNvSpPr txBox="1">
            <a:spLocks/>
          </p:cNvSpPr>
          <p:nvPr/>
        </p:nvSpPr>
        <p:spPr>
          <a:xfrm>
            <a:off x="567559" y="365125"/>
            <a:ext cx="107878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dirty="0"/>
          </a:p>
        </p:txBody>
      </p:sp>
      <p:sp>
        <p:nvSpPr>
          <p:cNvPr id="6" name="Title 1"/>
          <p:cNvSpPr txBox="1">
            <a:spLocks/>
          </p:cNvSpPr>
          <p:nvPr/>
        </p:nvSpPr>
        <p:spPr>
          <a:xfrm>
            <a:off x="704194" y="365124"/>
            <a:ext cx="107878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smtClean="0">
                <a:latin typeface="MV Boli" panose="02000500030200090000" pitchFamily="2" charset="0"/>
                <a:cs typeface="MV Boli" panose="02000500030200090000" pitchFamily="2" charset="0"/>
              </a:rPr>
              <a:t>“I have the right to play” – Article 31</a:t>
            </a:r>
            <a:endParaRPr lang="en-GB" sz="36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559" y="1292771"/>
            <a:ext cx="2810825" cy="210811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199" y="4267200"/>
            <a:ext cx="2810824" cy="210811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4309" y="1290144"/>
            <a:ext cx="2814328" cy="211074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4582953" y="4286054"/>
            <a:ext cx="2785684" cy="2089263"/>
          </a:xfrm>
          <a:prstGeom prst="rect">
            <a:avLst/>
          </a:prstGeom>
        </p:spPr>
      </p:pic>
    </p:spTree>
    <p:extLst>
      <p:ext uri="{BB962C8B-B14F-4D97-AF65-F5344CB8AC3E}">
        <p14:creationId xmlns:p14="http://schemas.microsoft.com/office/powerpoint/2010/main" val="1291396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559" y="365125"/>
            <a:ext cx="10787829" cy="1325563"/>
          </a:xfrm>
        </p:spPr>
        <p:txBody>
          <a:bodyPr>
            <a:normAutofit/>
          </a:bodyPr>
          <a:lstStyle/>
          <a:p>
            <a:r>
              <a:rPr lang="en-GB" sz="3600" dirty="0">
                <a:latin typeface="MV Boli" panose="02000500030200090000" pitchFamily="2" charset="0"/>
                <a:cs typeface="MV Boli" panose="02000500030200090000" pitchFamily="2" charset="0"/>
              </a:rPr>
              <a:t>“I have </a:t>
            </a:r>
            <a:r>
              <a:rPr lang="en-GB" sz="3600" dirty="0" smtClean="0">
                <a:latin typeface="MV Boli" panose="02000500030200090000" pitchFamily="2" charset="0"/>
                <a:cs typeface="MV Boli" panose="02000500030200090000" pitchFamily="2" charset="0"/>
              </a:rPr>
              <a:t>the </a:t>
            </a:r>
            <a:r>
              <a:rPr lang="en-GB" sz="3600" dirty="0">
                <a:latin typeface="MV Boli" panose="02000500030200090000" pitchFamily="2" charset="0"/>
                <a:cs typeface="MV Boli" panose="02000500030200090000" pitchFamily="2" charset="0"/>
              </a:rPr>
              <a:t>right to an </a:t>
            </a:r>
            <a:r>
              <a:rPr lang="en-GB" sz="3600" dirty="0" smtClean="0">
                <a:latin typeface="MV Boli" panose="02000500030200090000" pitchFamily="2" charset="0"/>
                <a:cs typeface="MV Boli" panose="02000500030200090000" pitchFamily="2" charset="0"/>
              </a:rPr>
              <a:t>education” </a:t>
            </a:r>
            <a:r>
              <a:rPr lang="en-GB" sz="3600" dirty="0">
                <a:latin typeface="MV Boli" panose="02000500030200090000" pitchFamily="2" charset="0"/>
                <a:cs typeface="MV Boli" panose="02000500030200090000" pitchFamily="2" charset="0"/>
              </a:rPr>
              <a:t>– Article 29</a:t>
            </a:r>
            <a:endParaRPr lang="en-GB" sz="3600"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571320" y="1375979"/>
            <a:ext cx="1784068" cy="2795587"/>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935311" y="4360917"/>
            <a:ext cx="3054732" cy="228162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08045" y="1722676"/>
            <a:ext cx="2802921" cy="210219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6247" y="4360917"/>
            <a:ext cx="3042163" cy="228162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183" y="4360917"/>
            <a:ext cx="3042164" cy="2281623"/>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23333" r="6552"/>
          <a:stretch/>
        </p:blipFill>
        <p:spPr>
          <a:xfrm>
            <a:off x="4532243" y="1372311"/>
            <a:ext cx="2629923" cy="2813155"/>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t="16614"/>
          <a:stretch/>
        </p:blipFill>
        <p:spPr>
          <a:xfrm rot="5400000">
            <a:off x="-148875" y="1882035"/>
            <a:ext cx="2795588" cy="1748341"/>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926205" y="1701442"/>
            <a:ext cx="2802923" cy="2102193"/>
          </a:xfrm>
          <a:prstGeom prst="rect">
            <a:avLst/>
          </a:prstGeom>
        </p:spPr>
      </p:pic>
    </p:spTree>
    <p:extLst>
      <p:ext uri="{BB962C8B-B14F-4D97-AF65-F5344CB8AC3E}">
        <p14:creationId xmlns:p14="http://schemas.microsoft.com/office/powerpoint/2010/main" val="2700788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601" y="302063"/>
            <a:ext cx="10515600" cy="1325563"/>
          </a:xfrm>
        </p:spPr>
        <p:txBody>
          <a:bodyPr>
            <a:noAutofit/>
          </a:bodyPr>
          <a:lstStyle/>
          <a:p>
            <a:r>
              <a:rPr lang="en-GB" sz="2400" dirty="0" smtClean="0">
                <a:latin typeface="MV Boli" panose="02000500030200090000" pitchFamily="2" charset="0"/>
                <a:cs typeface="MV Boli" panose="02000500030200090000" pitchFamily="2" charset="0"/>
              </a:rPr>
              <a:t>“I </a:t>
            </a:r>
            <a:r>
              <a:rPr lang="en-GB" sz="2400" dirty="0">
                <a:latin typeface="MV Boli" panose="02000500030200090000" pitchFamily="2" charset="0"/>
                <a:cs typeface="MV Boli" panose="02000500030200090000" pitchFamily="2" charset="0"/>
              </a:rPr>
              <a:t>have the right to an education that meets my personal needs and interests, enabling me to meet my full </a:t>
            </a:r>
            <a:r>
              <a:rPr lang="en-GB" sz="2400" dirty="0" smtClean="0">
                <a:latin typeface="MV Boli" panose="02000500030200090000" pitchFamily="2" charset="0"/>
                <a:cs typeface="MV Boli" panose="02000500030200090000" pitchFamily="2" charset="0"/>
              </a:rPr>
              <a:t>potential” – Article 29</a:t>
            </a:r>
            <a:endParaRPr lang="en-GB" sz="24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749588" y="1444048"/>
            <a:ext cx="3026980" cy="226089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809186" y="4164142"/>
            <a:ext cx="3111062" cy="232369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402935" y="2048910"/>
            <a:ext cx="4779884" cy="357016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12074" r="28666"/>
          <a:stretch/>
        </p:blipFill>
        <p:spPr>
          <a:xfrm rot="5400000">
            <a:off x="1049457" y="4003652"/>
            <a:ext cx="2573640" cy="237921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8664" t="6507" r="6335" b="19178"/>
          <a:stretch/>
        </p:blipFill>
        <p:spPr>
          <a:xfrm>
            <a:off x="8059870" y="1426129"/>
            <a:ext cx="3337560" cy="2480310"/>
          </a:xfrm>
          <a:prstGeom prst="rect">
            <a:avLst/>
          </a:prstGeom>
        </p:spPr>
      </p:pic>
    </p:spTree>
    <p:extLst>
      <p:ext uri="{BB962C8B-B14F-4D97-AF65-F5344CB8AC3E}">
        <p14:creationId xmlns:p14="http://schemas.microsoft.com/office/powerpoint/2010/main" val="3344935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7167" y="144408"/>
            <a:ext cx="10515600" cy="1325563"/>
          </a:xfrm>
        </p:spPr>
        <p:txBody>
          <a:bodyPr>
            <a:normAutofit/>
          </a:bodyPr>
          <a:lstStyle/>
          <a:p>
            <a:r>
              <a:rPr lang="en-GB" sz="4000" dirty="0" smtClean="0">
                <a:latin typeface="MV Boli" panose="02000500030200090000" pitchFamily="2" charset="0"/>
                <a:cs typeface="MV Boli" panose="02000500030200090000" pitchFamily="2" charset="0"/>
              </a:rPr>
              <a:t>Displays in classrooms</a:t>
            </a:r>
            <a:endParaRPr lang="en-GB" sz="4000" dirty="0">
              <a:latin typeface="MV Boli" panose="02000500030200090000" pitchFamily="2" charset="0"/>
              <a:cs typeface="MV Boli" panose="02000500030200090000" pitchFamily="2"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357930" y="921048"/>
            <a:ext cx="3962310" cy="2971732"/>
          </a:xfr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92235" y="2482689"/>
            <a:ext cx="3751317" cy="281348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54441" y="2486028"/>
            <a:ext cx="3778034" cy="283352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399812" y="921047"/>
            <a:ext cx="3962311" cy="2971733"/>
          </a:xfrm>
          <a:prstGeom prst="rect">
            <a:avLst/>
          </a:prstGeom>
        </p:spPr>
      </p:pic>
    </p:spTree>
    <p:extLst>
      <p:ext uri="{BB962C8B-B14F-4D97-AF65-F5344CB8AC3E}">
        <p14:creationId xmlns:p14="http://schemas.microsoft.com/office/powerpoint/2010/main" val="3889241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7050" y="3917622"/>
            <a:ext cx="2513012" cy="1325563"/>
          </a:xfrm>
        </p:spPr>
        <p:txBody>
          <a:bodyPr/>
          <a:lstStyle/>
          <a:p>
            <a:r>
              <a:rPr lang="en-GB" dirty="0" smtClean="0">
                <a:latin typeface="MV Boli" panose="02000500030200090000" pitchFamily="2" charset="0"/>
                <a:cs typeface="MV Boli" panose="02000500030200090000" pitchFamily="2" charset="0"/>
              </a:rPr>
              <a:t>School </a:t>
            </a:r>
            <a:br>
              <a:rPr lang="en-GB" dirty="0" smtClean="0">
                <a:latin typeface="MV Boli" panose="02000500030200090000" pitchFamily="2" charset="0"/>
                <a:cs typeface="MV Boli" panose="02000500030200090000" pitchFamily="2" charset="0"/>
              </a:rPr>
            </a:br>
            <a:r>
              <a:rPr lang="en-GB" dirty="0" smtClean="0">
                <a:latin typeface="MV Boli" panose="02000500030200090000" pitchFamily="2" charset="0"/>
                <a:cs typeface="MV Boli" panose="02000500030200090000" pitchFamily="2" charset="0"/>
              </a:rPr>
              <a:t>Displays</a:t>
            </a:r>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202" t="9132" r="6972" b="3410"/>
          <a:stretch/>
        </p:blipFill>
        <p:spPr>
          <a:xfrm rot="5400000">
            <a:off x="8046696" y="3775880"/>
            <a:ext cx="3233047" cy="247097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797" r="4493" b="2995"/>
          <a:stretch/>
        </p:blipFill>
        <p:spPr>
          <a:xfrm>
            <a:off x="7566407" y="296618"/>
            <a:ext cx="4193627" cy="300363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609" t="10421" r="5517" b="11725"/>
          <a:stretch/>
        </p:blipFill>
        <p:spPr>
          <a:xfrm>
            <a:off x="178676" y="296618"/>
            <a:ext cx="4777425" cy="300363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4828" t="19617" r="6207" b="8965"/>
          <a:stretch/>
        </p:blipFill>
        <p:spPr>
          <a:xfrm>
            <a:off x="178676" y="3394842"/>
            <a:ext cx="4800702" cy="289034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675365" y="748631"/>
            <a:ext cx="3024241" cy="2268181"/>
          </a:xfrm>
          <a:prstGeom prst="rect">
            <a:avLst/>
          </a:prstGeom>
        </p:spPr>
      </p:pic>
    </p:spTree>
    <p:extLst>
      <p:ext uri="{BB962C8B-B14F-4D97-AF65-F5344CB8AC3E}">
        <p14:creationId xmlns:p14="http://schemas.microsoft.com/office/powerpoint/2010/main" val="42626512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TotalTime>
  <Words>430</Words>
  <Application>Microsoft Office PowerPoint</Application>
  <PresentationFormat>Widescreen</PresentationFormat>
  <Paragraphs>29</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Freestyle Script</vt:lpstr>
      <vt:lpstr>MV Boli</vt:lpstr>
      <vt:lpstr>Office Theme</vt:lpstr>
      <vt:lpstr>We are a Rights Respecting School</vt:lpstr>
      <vt:lpstr>Our Rights:</vt:lpstr>
      <vt:lpstr>RRSA at Oakwood</vt:lpstr>
      <vt:lpstr>“I have the right to be heard” Article 12 </vt:lpstr>
      <vt:lpstr>PowerPoint Presentation</vt:lpstr>
      <vt:lpstr>“I have the right to an education” – Article 29</vt:lpstr>
      <vt:lpstr>“I have the right to an education that meets my personal needs and interests, enabling me to meet my full potential” – Article 29</vt:lpstr>
      <vt:lpstr>Displays in classrooms</vt:lpstr>
      <vt:lpstr>School  Displays</vt:lpstr>
      <vt:lpstr>Our School Charter; Our charter was discussed and agreed upon during a staff meeting.  This is displayed in every classroom and office in school. </vt:lpstr>
      <vt:lpstr>PowerPoint Presentation</vt:lpstr>
      <vt:lpstr>PowerPoint Presentation</vt:lpstr>
      <vt:lpstr>PowerPoint Presentation</vt:lpstr>
    </vt:vector>
  </TitlesOfParts>
  <Company>C2k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Doran</dc:creator>
  <cp:lastModifiedBy>msmyth069</cp:lastModifiedBy>
  <cp:revision>40</cp:revision>
  <dcterms:created xsi:type="dcterms:W3CDTF">2021-11-12T12:31:59Z</dcterms:created>
  <dcterms:modified xsi:type="dcterms:W3CDTF">2022-02-07T11:34:02Z</dcterms:modified>
</cp:coreProperties>
</file>